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71" r:id="rId3"/>
    <p:sldId id="272" r:id="rId4"/>
    <p:sldId id="285" r:id="rId5"/>
    <p:sldId id="277" r:id="rId6"/>
    <p:sldId id="279" r:id="rId7"/>
    <p:sldId id="280" r:id="rId8"/>
    <p:sldId id="262" r:id="rId9"/>
    <p:sldId id="283" r:id="rId10"/>
    <p:sldId id="281" r:id="rId11"/>
    <p:sldId id="264" r:id="rId12"/>
    <p:sldId id="282" r:id="rId13"/>
    <p:sldId id="274" r:id="rId14"/>
    <p:sldId id="284" r:id="rId15"/>
    <p:sldId id="270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02FE"/>
    <a:srgbClr val="3101E1"/>
    <a:srgbClr val="2B0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62" autoAdjust="0"/>
  </p:normalViewPr>
  <p:slideViewPr>
    <p:cSldViewPr snapToGrid="0">
      <p:cViewPr varScale="1">
        <p:scale>
          <a:sx n="53" d="100"/>
          <a:sy n="53" d="100"/>
        </p:scale>
        <p:origin x="11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CB657-11A9-4F63-914A-9AEE16B724E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6B2B9-3FB9-48DC-BE15-BEED153BE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9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14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6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38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67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8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6B2B9-3FB9-48DC-BE15-BEED153BEC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3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0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Here shows the</a:t>
                </a:r>
                <a:r>
                  <a:rPr lang="en-US" altLang="zh-CN" baseline="0" dirty="0" smtClean="0"/>
                  <a:t> overall structure of PT-JPL ET model.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The PT-JPL model first starts with the Priestley &amp; Taylor (1972) equation that estimates potential evapotranspiration (PET) from net radiation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𝑅_𝑛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and air temperature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𝑇_𝑎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LST, which determines the upwelling longwave radiation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𝐿𝑊_𝑜𝑢𝑡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is a major contributor to the spatial variability of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𝑅_𝑛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therefore is a key input to compute PET. The PT-JPL model then scales PET to estimate the three components of actual ET separately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i.e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., plant canopy transpiration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〖𝐸𝑇〗_𝑐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evaporation from soil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〖𝐸𝑇〗_𝑠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and evaporation from surface interception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〖𝐸𝑇〗_𝑖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down-regulated by a number of constraints from temperature, moisture content, and vegetation fraction.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7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6EB0-595D-40F8-8F9E-94F1FDB0A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29E7-8AD9-AAF9-5B1F-1AD93D0DD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F5252-57F7-2751-0FA0-FAAD59452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8494F-486E-AD46-961B-446F5F95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D0FA4-5FDE-2EFC-9BA7-09EB6EE6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0C082-DD8E-307B-1CC0-A59113DD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7F36-CC4E-FD01-55BD-CE9F99DA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78434-5E32-CABC-6EDF-649C7B23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32C6F-7642-61B5-1098-E8917CCE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C34F1-428F-42AF-2895-71BE21EF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8F84-6F3C-3793-D9E6-177D7EEB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C1E69-B128-00AC-450E-BB25DA603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B26FA-B3D7-7CAF-F13B-0E0579C0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5B87-3142-8EAE-485D-3658028C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49C8B-DE78-916C-49D1-3BE8F53B4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9A604-35E0-6235-D731-4A8E317C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4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8D6B-63D8-7EAD-B0FB-9C752EE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3C08F-3CC9-323B-632C-7CDF80F05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C6A7E-AF11-6E4A-5760-0E230BBC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38956-E2A9-2A9D-C404-E3D007EA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A33A5-94E8-2244-BD51-49607ACAE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8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1686-C2F2-E17D-55DF-AEEA4074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FD876-34A2-CE48-9C1D-0CDD96EE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6CC5-06A1-4114-DEA6-8CCF76CA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838F8-0BFB-6C48-0E85-E5F52964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A550-36AC-5181-F40C-18A180DB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64F6-CC01-4C96-46A5-20FB03F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3F3C-5E74-F306-FAA4-C49A21BAA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58441-FA80-3251-EF10-FD57150B0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C23B4-E8C6-5348-9CDA-58EF6D73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D5C45-163D-5604-9654-76BD1045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096CA-17F7-8556-7FC5-4E864715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AB0E-C159-9DD4-37B0-97F48682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9AB09-1084-940E-BB79-E309D2D52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D8D67-8BA0-731B-A61C-14C4CD77F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14E77-2168-A73A-CE45-BE85D1861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46857-23A9-45EC-4361-B5859A16C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2A63A5-0054-480B-2BAD-3B1309BE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B3288-0102-B230-B87A-ED13DC9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D3649-CE3B-72B8-42B6-27E7F0CB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3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5165-1957-CA5C-E646-6ADB64D0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430F5-A658-37DE-35CE-1C0FBD5F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11197-F476-2635-B29F-16005E18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52DB-306D-5971-B38A-C6C6FE99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F8C8C-3388-C6E7-399C-A5CB78D6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AD070-90B7-EE02-8BD7-885315F3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8482A-DE46-BDD3-BBED-11954CD7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1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B668-B427-2C9D-A9C4-41C93716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2365-0977-1CC7-4460-BB9338A74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A05D5-926A-2C41-BC43-9D71D37E5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0C131-4DD2-8E1B-7216-6D1487E6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4F1F5-CFF8-8FEF-97EC-D2FD13CC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7843-6B7B-17E8-3C47-DAA4F7EA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852C-333D-5B26-A956-CA577610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9FDBE-8EE8-A7B0-6DDB-82573B6B6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0AC26-7688-738F-77DF-772243BC9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5F502-B083-9D68-3258-0D60EA73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AB08F-5B71-FD62-2911-6E982F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D30D0-6537-60B2-F7B2-4F272533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2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36989-967A-E138-D526-9592B8E6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49ADF-3EC8-6A87-4645-583B860BD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A7DB0-9023-866E-ACD8-2546A903F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97C15-A5D8-40D2-A34B-F8927741508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9040A-5983-46B2-C1F2-8283D3282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B6BB8-FB6C-6218-FEB4-3AA0AE092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65447-0E5F-4FEF-A68D-26CA26C0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0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hyperlink" Target="mailto:jw2495@cornell.edu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35.jpeg"/><Relationship Id="rId10" Type="http://schemas.openxmlformats.org/officeDocument/2006/relationships/image" Target="../media/image37.jpeg"/><Relationship Id="rId4" Type="http://schemas.openxmlformats.org/officeDocument/2006/relationships/image" Target="../media/image34.jpeg"/><Relationship Id="rId9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w2495@cornell.ed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.2007.06.02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016/j.isprsjprs.2020.08.007" TargetMode="External"/><Relationship Id="rId4" Type="http://schemas.openxmlformats.org/officeDocument/2006/relationships/hyperlink" Target="https://doi.org/10.1029/2019WR0260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hyperlink" Target="https://www.usgs.gov/core-science-systems/nli/landsat/landsat-provisional-surface-temperature?qt-science_support_page_related_con=0#qt-science_support_page_related_c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0" Type="http://schemas.openxmlformats.org/officeDocument/2006/relationships/image" Target="../media/image10.jpeg"/><Relationship Id="rId4" Type="http://schemas.openxmlformats.org/officeDocument/2006/relationships/image" Target="../media/image13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9" t="-50" b="11974"/>
          <a:stretch/>
        </p:blipFill>
        <p:spPr>
          <a:xfrm>
            <a:off x="0" y="0"/>
            <a:ext cx="12192000" cy="69037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48461" y="423565"/>
            <a:ext cx="8486720" cy="19698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Resolve the continuous diurnal cycle of high-resolution ECOSTRESS evapotranspiration (ET) and land surface temperature (LST)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73301" y="2150997"/>
            <a:ext cx="8293043" cy="2469094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63500"/>
          </a:effectLst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Jiaming Wen</a:t>
            </a:r>
            <a:r>
              <a:rPr lang="en-US" sz="2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jw2495@cornell.edu</a:t>
            </a:r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Ph.D. candidate</a:t>
            </a:r>
          </a:p>
          <a:p>
            <a:pPr algn="ctr"/>
            <a:r>
              <a:rPr lang="en-US" sz="17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and Crop Science, School of Integrative Plant Sciences, Cornell University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at </a:t>
            </a:r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Resources Research 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10.1029/2022WR032227)</a:t>
            </a:r>
            <a:endParaRPr lang="en-US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Coauthors: Joshua B. Fisher (UCLA), Nicholas C.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Parazoo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(JPL),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Leiqiu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 (UAH),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Marcy E. Litvak (UNM), Ying Sun (Cornell)</a:t>
            </a:r>
          </a:p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 group discussion 11/7/2022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E5AFE8-0E80-459C-9216-07C42DA8C587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 descr="http://www.career.cornell.edu/career/customcf/iws_people/uploads/cornell_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79" y="5293790"/>
            <a:ext cx="1081352" cy="105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NASA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798" y="5318175"/>
            <a:ext cx="1327534" cy="1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meriFlux logos and acknowledgment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42" y="5293790"/>
            <a:ext cx="2909455" cy="1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Nasa Logo Transparent, About Space - Jpl Logo Svg PNG Image with No  Background - PNGkey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34" y="5693449"/>
            <a:ext cx="1224300" cy="3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Partners - Nsf National Science Foundation Logo PNG Image with No  Background - PNGkey.co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558" y="5228347"/>
            <a:ext cx="1229610" cy="12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626721"/>
            <a:ext cx="4750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Image source: https://gisgeography.com/farming-agriculture-technology/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109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8"/>
          <a:stretch/>
        </p:blipFill>
        <p:spPr>
          <a:xfrm>
            <a:off x="-124222" y="718820"/>
            <a:ext cx="9198782" cy="2743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48022" y="-17571"/>
            <a:ext cx="8393735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Spatial maps of constructed LST and ET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b="50666"/>
          <a:stretch/>
        </p:blipFill>
        <p:spPr>
          <a:xfrm>
            <a:off x="96029" y="3478337"/>
            <a:ext cx="6212795" cy="27432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E08CD7-BE5B-4E98-8815-089718AB0F10}"/>
              </a:ext>
            </a:extLst>
          </p:cNvPr>
          <p:cNvSpPr/>
          <p:nvPr/>
        </p:nvSpPr>
        <p:spPr>
          <a:xfrm>
            <a:off x="348528" y="6321365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27 September 2020, 14:56</a:t>
            </a:r>
            <a:endParaRPr lang="en-US" sz="2000" dirty="0"/>
          </a:p>
        </p:txBody>
      </p:sp>
      <p:sp>
        <p:nvSpPr>
          <p:cNvPr id="27" name="Oval 26"/>
          <p:cNvSpPr/>
          <p:nvPr/>
        </p:nvSpPr>
        <p:spPr>
          <a:xfrm rot="1601827">
            <a:off x="4932125" y="2010003"/>
            <a:ext cx="266700" cy="663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601827">
            <a:off x="2082201" y="2010004"/>
            <a:ext cx="266700" cy="663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601827">
            <a:off x="7782048" y="2010002"/>
            <a:ext cx="266700" cy="663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079932">
            <a:off x="648225" y="1038841"/>
            <a:ext cx="364315" cy="108897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079932">
            <a:off x="3500449" y="1038840"/>
            <a:ext cx="364315" cy="108897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079932">
            <a:off x="6351673" y="1038840"/>
            <a:ext cx="364315" cy="108897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552E-F9BF-732A-ABFB-FBF64C5BEC81}"/>
              </a:ext>
            </a:extLst>
          </p:cNvPr>
          <p:cNvSpPr txBox="1"/>
          <p:nvPr/>
        </p:nvSpPr>
        <p:spPr>
          <a:xfrm>
            <a:off x="6875320" y="4124355"/>
            <a:ext cx="3724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0" dirty="0"/>
              <a:t>he constructed LST and ET can greatly capture the fine spatial variation of original ECOSTRESS LST/ET products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2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88049161-04C7-3360-E4AB-17F96012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0" y="4019349"/>
            <a:ext cx="10808504" cy="27021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3597" y="19389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757" y="222160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LST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7" y="4523388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8022" y="-17571"/>
            <a:ext cx="10091908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Validation with original ECOSTRESS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D92AA-ED23-4FBD-A674-897578939C15}"/>
              </a:ext>
            </a:extLst>
          </p:cNvPr>
          <p:cNvSpPr txBox="1"/>
          <p:nvPr/>
        </p:nvSpPr>
        <p:spPr>
          <a:xfrm>
            <a:off x="1725283" y="701906"/>
            <a:ext cx="181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Peak Season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50C17-E44D-4B49-87E4-99314E5124D3}"/>
              </a:ext>
            </a:extLst>
          </p:cNvPr>
          <p:cNvSpPr txBox="1"/>
          <p:nvPr/>
        </p:nvSpPr>
        <p:spPr>
          <a:xfrm>
            <a:off x="5359235" y="675491"/>
            <a:ext cx="1473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Green-up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16D7A-7BDF-4224-8D66-E0ABC7EEBB5E}"/>
              </a:ext>
            </a:extLst>
          </p:cNvPr>
          <p:cNvSpPr txBox="1"/>
          <p:nvPr/>
        </p:nvSpPr>
        <p:spPr>
          <a:xfrm>
            <a:off x="8875962" y="675939"/>
            <a:ext cx="1886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Senescence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82F2CE4-7C7F-0B45-855D-9FB2E64AB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" y="1137158"/>
            <a:ext cx="10808208" cy="28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1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21" y="420704"/>
            <a:ext cx="5275385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8" y="420704"/>
            <a:ext cx="5275385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48021" y="-17571"/>
            <a:ext cx="6867276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Spatial maps of diurnal variations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2" t="30885" r="15555" b="25061"/>
          <a:stretch/>
        </p:blipFill>
        <p:spPr>
          <a:xfrm>
            <a:off x="3183751" y="1367632"/>
            <a:ext cx="1149547" cy="2155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6" t="29670" r="13027" b="23051"/>
          <a:stretch/>
        </p:blipFill>
        <p:spPr>
          <a:xfrm>
            <a:off x="7624566" y="1292395"/>
            <a:ext cx="1334105" cy="22306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56"/>
          <a:stretch/>
        </p:blipFill>
        <p:spPr>
          <a:xfrm>
            <a:off x="8827827" y="0"/>
            <a:ext cx="3178058" cy="29626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5"/>
          <a:stretch/>
        </p:blipFill>
        <p:spPr>
          <a:xfrm>
            <a:off x="8827827" y="2962656"/>
            <a:ext cx="3225081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5953" b="18310"/>
          <a:stretch/>
        </p:blipFill>
        <p:spPr>
          <a:xfrm>
            <a:off x="6096000" y="633356"/>
            <a:ext cx="5952744" cy="4650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" t="6114" b="18086"/>
          <a:stretch/>
        </p:blipFill>
        <p:spPr>
          <a:xfrm>
            <a:off x="143256" y="761867"/>
            <a:ext cx="5952744" cy="45077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167471" y="79463"/>
            <a:ext cx="8739609" cy="60344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10117" y="859000"/>
            <a:ext cx="851983" cy="10660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0284" y="2345146"/>
            <a:ext cx="452284" cy="10660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21460" y="513178"/>
            <a:ext cx="11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Rain event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48021" y="-17571"/>
            <a:ext cx="10890192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Validation with independent flux tower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4906A4-9055-4608-8D05-7A200CB54FB9}"/>
                  </a:ext>
                </a:extLst>
              </p:cNvPr>
              <p:cNvSpPr txBox="1"/>
              <p:nvPr/>
            </p:nvSpPr>
            <p:spPr>
              <a:xfrm>
                <a:off x="9440781" y="5681296"/>
                <a:ext cx="218527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𝑚𝑜𝑑𝑖𝑓𝑖𝑒𝑑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4906A4-9055-4608-8D05-7A200CB54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781" y="5681296"/>
                <a:ext cx="2185278" cy="299249"/>
              </a:xfrm>
              <a:prstGeom prst="rect">
                <a:avLst/>
              </a:prstGeom>
              <a:blipFill>
                <a:blip r:embed="rId8"/>
                <a:stretch>
                  <a:fillRect l="-3352" r="-5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EAA561D-58B7-4E97-ACC6-BD7B16F525C6}"/>
              </a:ext>
            </a:extLst>
          </p:cNvPr>
          <p:cNvSpPr/>
          <p:nvPr/>
        </p:nvSpPr>
        <p:spPr>
          <a:xfrm>
            <a:off x="9479800" y="761702"/>
            <a:ext cx="844876" cy="10660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D8355B-38FC-4BE3-A57C-6F79788C0A6A}"/>
              </a:ext>
            </a:extLst>
          </p:cNvPr>
          <p:cNvSpPr/>
          <p:nvPr/>
        </p:nvSpPr>
        <p:spPr>
          <a:xfrm>
            <a:off x="9469967" y="2297808"/>
            <a:ext cx="442451" cy="10660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2F124-DB20-4B7F-88C4-349542DCF453}"/>
              </a:ext>
            </a:extLst>
          </p:cNvPr>
          <p:cNvSpPr txBox="1"/>
          <p:nvPr/>
        </p:nvSpPr>
        <p:spPr>
          <a:xfrm>
            <a:off x="9381311" y="465840"/>
            <a:ext cx="11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Rain event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2" t="81901" r="31818" b="5508"/>
          <a:stretch/>
        </p:blipFill>
        <p:spPr>
          <a:xfrm>
            <a:off x="2368373" y="5348602"/>
            <a:ext cx="2106173" cy="952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81916" r="30498" b="4025"/>
          <a:stretch/>
        </p:blipFill>
        <p:spPr>
          <a:xfrm>
            <a:off x="7015482" y="5350307"/>
            <a:ext cx="2365829" cy="89988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-13572" y="2297808"/>
            <a:ext cx="6096000" cy="2971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124086" y="2224857"/>
            <a:ext cx="6096000" cy="3053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976870" y="567204"/>
            <a:ext cx="6096000" cy="4696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8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9" grpId="0" animBg="1"/>
      <p:bldP spid="20" grpId="0" animBg="1"/>
      <p:bldP spid="21" grpId="0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27CAABA-F32D-8217-AEEE-3F61A333E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79"/>
          <a:stretch/>
        </p:blipFill>
        <p:spPr>
          <a:xfrm>
            <a:off x="-368135" y="795746"/>
            <a:ext cx="9405420" cy="2754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EACF87-665F-56E7-FAF2-0F6ED320B4B8}"/>
              </a:ext>
            </a:extLst>
          </p:cNvPr>
          <p:cNvSpPr/>
          <p:nvPr/>
        </p:nvSpPr>
        <p:spPr>
          <a:xfrm>
            <a:off x="0" y="0"/>
            <a:ext cx="9084623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Performance over a heterogeneous landscape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46975A-F655-7B7E-E075-464EA7BA547C}"/>
              </a:ext>
            </a:extLst>
          </p:cNvPr>
          <p:cNvSpPr/>
          <p:nvPr/>
        </p:nvSpPr>
        <p:spPr>
          <a:xfrm>
            <a:off x="6198919" y="5662144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18 June 2021, 14:24</a:t>
            </a:r>
            <a:endParaRPr lang="en-US" sz="20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8C54E4-BEBB-D91D-9A31-B4C84F33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8"/>
          <a:stretch/>
        </p:blipFill>
        <p:spPr>
          <a:xfrm>
            <a:off x="-459615" y="3550722"/>
            <a:ext cx="6658534" cy="3092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FEDFF-A066-5267-AF90-50C03BE4DBAA}"/>
              </a:ext>
            </a:extLst>
          </p:cNvPr>
          <p:cNvSpPr txBox="1"/>
          <p:nvPr/>
        </p:nvSpPr>
        <p:spPr>
          <a:xfrm>
            <a:off x="6600233" y="3910599"/>
            <a:ext cx="4218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Our framework can reproduce the fine spatial features, even for a heterogeneous landscape.</a:t>
            </a:r>
          </a:p>
        </p:txBody>
      </p:sp>
    </p:spTree>
    <p:extLst>
      <p:ext uri="{BB962C8B-B14F-4D97-AF65-F5344CB8AC3E}">
        <p14:creationId xmlns:p14="http://schemas.microsoft.com/office/powerpoint/2010/main" val="7575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246418" y="1137104"/>
            <a:ext cx="11945582" cy="498202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We develop the first framework to construct the full </a:t>
            </a:r>
            <a:r>
              <a:rPr lang="en-US" sz="2400" b="1" dirty="0"/>
              <a:t>diurnal</a:t>
            </a:r>
            <a:r>
              <a:rPr lang="en-US" sz="2400" dirty="0"/>
              <a:t> cycle of ECOSTRESS land surface temperature (LST) and evapotranspiration (ET).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The diurnally-resolved 70m LST and ET successfully reproduce the fine spatial variation in the </a:t>
            </a:r>
            <a:r>
              <a:rPr lang="en-US" sz="2400" b="1" dirty="0"/>
              <a:t>native ECOSTRESS measurements</a:t>
            </a:r>
            <a:r>
              <a:rPr lang="en-US" sz="2400" dirty="0"/>
              <a:t>, for both homogeneous and heterogeneous landscapes.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The constructed continuous LST and ET time series consistently capture the diurnal-to-seasonal variations of </a:t>
            </a:r>
            <a:r>
              <a:rPr lang="en-US" sz="2400" b="1" dirty="0"/>
              <a:t>independent </a:t>
            </a:r>
            <a:r>
              <a:rPr lang="en-US" altLang="zh-CN" sz="2400" b="1" dirty="0"/>
              <a:t>flux </a:t>
            </a:r>
            <a:r>
              <a:rPr lang="en-US" sz="2400" b="1" dirty="0"/>
              <a:t>tower measurements</a:t>
            </a:r>
            <a:r>
              <a:rPr lang="en-US" sz="2400" dirty="0"/>
              <a:t>.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This pilot study sets the stage for testing and applying our framework to broader climates and biome types, eventually towards generating </a:t>
            </a:r>
            <a:r>
              <a:rPr lang="en-US" sz="2400" b="1" i="1" u="sng" dirty="0"/>
              <a:t>diurnally-resolved 70m global operational LST and ET products</a:t>
            </a:r>
            <a:r>
              <a:rPr lang="en-US" sz="2400" dirty="0"/>
              <a:t>, holding great potential in enhancing ecological and agricultural applications.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Contact: </a:t>
            </a:r>
            <a:r>
              <a:rPr lang="en-US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jw2495@cornell.edu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81005" y="296443"/>
            <a:ext cx="8739609" cy="60344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</a:rPr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72192-09F9-0388-96CD-E9A9512D1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8" y="6115350"/>
            <a:ext cx="462143" cy="446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01AE0-74CD-3420-DB40-739728F0D3DD}"/>
              </a:ext>
            </a:extLst>
          </p:cNvPr>
          <p:cNvSpPr txBox="1"/>
          <p:nvPr/>
        </p:nvSpPr>
        <p:spPr>
          <a:xfrm>
            <a:off x="672936" y="6099892"/>
            <a:ext cx="2434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@JiamingWen233</a:t>
            </a:r>
          </a:p>
        </p:txBody>
      </p:sp>
    </p:spTree>
    <p:extLst>
      <p:ext uri="{BB962C8B-B14F-4D97-AF65-F5344CB8AC3E}">
        <p14:creationId xmlns:p14="http://schemas.microsoft.com/office/powerpoint/2010/main" val="426603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81005" y="899886"/>
            <a:ext cx="11571817" cy="498202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81005" y="296443"/>
            <a:ext cx="8739609" cy="60344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mic Sans MS" panose="030F0702030302020204" pitchFamily="66" charset="0"/>
              </a:rPr>
              <a:t>Reference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533405" y="1052286"/>
            <a:ext cx="11571817" cy="49820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B0F0"/>
              </a:buClr>
              <a:buNone/>
            </a:pPr>
            <a:r>
              <a:rPr lang="en-US" sz="2400" dirty="0"/>
              <a:t>Fisher, J. B., </a:t>
            </a:r>
            <a:r>
              <a:rPr lang="en-US" sz="2400" dirty="0" err="1"/>
              <a:t>Tu</a:t>
            </a:r>
            <a:r>
              <a:rPr lang="en-US" sz="2400" dirty="0"/>
              <a:t>, K. P., &amp; </a:t>
            </a:r>
            <a:r>
              <a:rPr lang="en-US" sz="2400" dirty="0" err="1"/>
              <a:t>Baldocchi</a:t>
            </a:r>
            <a:r>
              <a:rPr lang="en-US" sz="2400" dirty="0"/>
              <a:t>, D. D. (2008). Global estimates of the land-atmosphere water flux based on monthly AVHRR and ISLSCP-II data, validated at 16 FLUXNET sites. Remote Sensing of Environment, 112(3), 901–919. </a:t>
            </a:r>
            <a:r>
              <a:rPr lang="en-US" sz="2400" dirty="0">
                <a:hlinkClick r:id="rId3"/>
              </a:rPr>
              <a:t>https://doi.org/10.1016/j.rse.2007.06.025</a:t>
            </a:r>
            <a:endParaRPr lang="en-US" sz="2400" dirty="0"/>
          </a:p>
          <a:p>
            <a:pPr marL="0" indent="0">
              <a:buClr>
                <a:srgbClr val="00B0F0"/>
              </a:buClr>
              <a:buNone/>
            </a:pPr>
            <a:r>
              <a:rPr lang="en-US" sz="2400" dirty="0"/>
              <a:t>Fisher, J. B., Lee, B., Purdy, A. J., Halverson, G. H., </a:t>
            </a:r>
            <a:r>
              <a:rPr lang="en-US" sz="2400" dirty="0" err="1"/>
              <a:t>Dohlen</a:t>
            </a:r>
            <a:r>
              <a:rPr lang="en-US" sz="2400" dirty="0"/>
              <a:t>, M. B., </a:t>
            </a:r>
            <a:r>
              <a:rPr lang="en-US" sz="2400" dirty="0" err="1"/>
              <a:t>Cawse</a:t>
            </a:r>
            <a:r>
              <a:rPr lang="en-US" sz="2400" dirty="0"/>
              <a:t>‐Nicholson, K., et al. (2020). ECOSTRESS: NASA’s Next Generation Mission to Measure Evapotranspiration From the International Space Station. Water Resources Research, 56(4), 1–20. </a:t>
            </a:r>
            <a:r>
              <a:rPr lang="en-US" sz="2400" dirty="0">
                <a:hlinkClick r:id="rId4"/>
              </a:rPr>
              <a:t>https://doi.org/10.1029/2019WR026058</a:t>
            </a:r>
            <a:endParaRPr lang="en-US" sz="2400" dirty="0"/>
          </a:p>
          <a:p>
            <a:pPr marL="0" indent="0">
              <a:buClr>
                <a:srgbClr val="00B0F0"/>
              </a:buClr>
              <a:buNone/>
            </a:pPr>
            <a:r>
              <a:rPr lang="en-US" sz="2400" dirty="0"/>
              <a:t>Hu, L., Sun, Y., Collins, G., &amp; Fu, P. (2020). Improved estimates of monthly land surface temperature from MODIS using a diurnal temperature cycle (DTC) model. ISPRS Journal of Photogrammetry and Remote Sensing, 168, 131–140. </a:t>
            </a:r>
            <a:r>
              <a:rPr lang="en-US" sz="2400" dirty="0">
                <a:hlinkClick r:id="rId5"/>
              </a:rPr>
              <a:t>https://doi.org/10.1016/j.isprsjprs.2020.08.007</a:t>
            </a:r>
            <a:endParaRPr lang="en-US" sz="2400" dirty="0"/>
          </a:p>
          <a:p>
            <a:pPr marL="0" indent="0">
              <a:buClr>
                <a:srgbClr val="00B0F0"/>
              </a:buClr>
              <a:buNone/>
            </a:pPr>
            <a:r>
              <a:rPr lang="en-US" sz="2400" dirty="0"/>
              <a:t>Priestley, C. H. B., &amp; Taylor, R. J. (1972). On the assessment of surface heat flux and evaporation using large scale parameters. Monthly Weather Review, 100, 81−92.</a:t>
            </a:r>
          </a:p>
          <a:p>
            <a:pPr marL="0" indent="0">
              <a:buClr>
                <a:srgbClr val="00B0F0"/>
              </a:buCl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096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228;p22"/>
          <p:cNvSpPr/>
          <p:nvPr/>
        </p:nvSpPr>
        <p:spPr>
          <a:xfrm>
            <a:off x="2741060" y="2490846"/>
            <a:ext cx="536930" cy="52085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Google Shape;224;p22"/>
          <p:cNvSpPr txBox="1">
            <a:spLocks/>
          </p:cNvSpPr>
          <p:nvPr/>
        </p:nvSpPr>
        <p:spPr>
          <a:xfrm>
            <a:off x="3607144" y="1210333"/>
            <a:ext cx="5173543" cy="50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None/>
            </a:pPr>
            <a:r>
              <a:rPr lang="en-US" sz="23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Common remote sensing based ET products</a:t>
            </a:r>
          </a:p>
        </p:txBody>
      </p:sp>
      <p:grpSp>
        <p:nvGrpSpPr>
          <p:cNvPr id="6" name="Google Shape;225;p22"/>
          <p:cNvGrpSpPr/>
          <p:nvPr/>
        </p:nvGrpSpPr>
        <p:grpSpPr>
          <a:xfrm>
            <a:off x="891876" y="1522738"/>
            <a:ext cx="10409654" cy="4028661"/>
            <a:chOff x="1477617" y="1842052"/>
            <a:chExt cx="10409654" cy="4028661"/>
          </a:xfrm>
        </p:grpSpPr>
        <p:cxnSp>
          <p:nvCxnSpPr>
            <p:cNvPr id="7" name="Google Shape;226;p22"/>
            <p:cNvCxnSpPr/>
            <p:nvPr/>
          </p:nvCxnSpPr>
          <p:spPr>
            <a:xfrm rot="10800000" flipH="1">
              <a:off x="1477617" y="5815001"/>
              <a:ext cx="10409654" cy="5571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" name="Google Shape;227;p22"/>
            <p:cNvCxnSpPr/>
            <p:nvPr/>
          </p:nvCxnSpPr>
          <p:spPr>
            <a:xfrm rot="10800000">
              <a:off x="1517373" y="1842052"/>
              <a:ext cx="0" cy="402866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9" name="Google Shape;228;p22"/>
          <p:cNvSpPr/>
          <p:nvPr/>
        </p:nvSpPr>
        <p:spPr>
          <a:xfrm>
            <a:off x="2477103" y="2477594"/>
            <a:ext cx="536930" cy="52085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29;p22"/>
          <p:cNvSpPr txBox="1"/>
          <p:nvPr/>
        </p:nvSpPr>
        <p:spPr>
          <a:xfrm>
            <a:off x="4118779" y="5922460"/>
            <a:ext cx="463678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1"/>
                </a:solidFill>
                <a:latin typeface="Comic Sans MS" panose="030F0702030302020204" pitchFamily="66" charset="0"/>
              </a:rPr>
              <a:t>Spatial Resolution (grid size, km)</a:t>
            </a:r>
            <a:endParaRPr sz="1100" dirty="0">
              <a:latin typeface="Comic Sans MS" panose="030F0702030302020204" pitchFamily="66" charset="0"/>
            </a:endParaRPr>
          </a:p>
        </p:txBody>
      </p:sp>
      <p:sp>
        <p:nvSpPr>
          <p:cNvPr id="11" name="Google Shape;230;p22"/>
          <p:cNvSpPr txBox="1"/>
          <p:nvPr/>
        </p:nvSpPr>
        <p:spPr>
          <a:xfrm>
            <a:off x="1142767" y="5545938"/>
            <a:ext cx="57259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0.1</a:t>
            </a:r>
            <a:endParaRPr sz="1600">
              <a:latin typeface="Comic Sans MS" panose="030F0702030302020204" pitchFamily="66" charset="0"/>
            </a:endParaRPr>
          </a:p>
        </p:txBody>
      </p:sp>
      <p:sp>
        <p:nvSpPr>
          <p:cNvPr id="12" name="Google Shape;231;p22"/>
          <p:cNvSpPr txBox="1"/>
          <p:nvPr/>
        </p:nvSpPr>
        <p:spPr>
          <a:xfrm>
            <a:off x="2429663" y="5545938"/>
            <a:ext cx="3401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1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13" name="Google Shape;232;p22"/>
          <p:cNvSpPr txBox="1"/>
          <p:nvPr/>
        </p:nvSpPr>
        <p:spPr>
          <a:xfrm>
            <a:off x="4618056" y="5545938"/>
            <a:ext cx="6844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4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15" name="Google Shape;234;p22"/>
          <p:cNvSpPr txBox="1"/>
          <p:nvPr/>
        </p:nvSpPr>
        <p:spPr>
          <a:xfrm>
            <a:off x="6085200" y="5545938"/>
            <a:ext cx="3401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8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16" name="Google Shape;235;p22"/>
          <p:cNvSpPr txBox="1"/>
          <p:nvPr/>
        </p:nvSpPr>
        <p:spPr>
          <a:xfrm rot="-5400000">
            <a:off x="-1751365" y="3171595"/>
            <a:ext cx="395162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Comic Sans MS" panose="030F0702030302020204" pitchFamily="66" charset="0"/>
              </a:rPr>
              <a:t>Temporal  Resolution (time)</a:t>
            </a:r>
            <a:endParaRPr sz="1200" dirty="0">
              <a:latin typeface="Comic Sans MS" panose="030F0702030302020204" pitchFamily="66" charset="0"/>
            </a:endParaRPr>
          </a:p>
        </p:txBody>
      </p:sp>
      <p:sp>
        <p:nvSpPr>
          <p:cNvPr id="17" name="Google Shape;236;p22"/>
          <p:cNvSpPr txBox="1"/>
          <p:nvPr/>
        </p:nvSpPr>
        <p:spPr>
          <a:xfrm rot="-5400000">
            <a:off x="386664" y="4344617"/>
            <a:ext cx="5020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1d</a:t>
            </a:r>
            <a:endParaRPr sz="1600">
              <a:latin typeface="Comic Sans MS" panose="030F0702030302020204" pitchFamily="66" charset="0"/>
            </a:endParaRPr>
          </a:p>
        </p:txBody>
      </p:sp>
      <p:sp>
        <p:nvSpPr>
          <p:cNvPr id="18" name="Google Shape;237;p22"/>
          <p:cNvSpPr txBox="1"/>
          <p:nvPr/>
        </p:nvSpPr>
        <p:spPr>
          <a:xfrm rot="-5400000">
            <a:off x="386664" y="3687672"/>
            <a:ext cx="5020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3d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19" name="Google Shape;238;p22"/>
          <p:cNvSpPr txBox="1"/>
          <p:nvPr/>
        </p:nvSpPr>
        <p:spPr>
          <a:xfrm rot="-5400000">
            <a:off x="308918" y="1569943"/>
            <a:ext cx="65755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16d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20" name="Google Shape;239;p22"/>
          <p:cNvSpPr txBox="1"/>
          <p:nvPr/>
        </p:nvSpPr>
        <p:spPr>
          <a:xfrm rot="-5400000">
            <a:off x="386664" y="5062907"/>
            <a:ext cx="5020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1h</a:t>
            </a:r>
            <a:endParaRPr sz="1600">
              <a:latin typeface="Comic Sans MS" panose="030F0702030302020204" pitchFamily="66" charset="0"/>
            </a:endParaRPr>
          </a:p>
        </p:txBody>
      </p:sp>
      <p:grpSp>
        <p:nvGrpSpPr>
          <p:cNvPr id="29" name="Google Shape;248;p22"/>
          <p:cNvGrpSpPr/>
          <p:nvPr/>
        </p:nvGrpSpPr>
        <p:grpSpPr>
          <a:xfrm>
            <a:off x="1034102" y="3705416"/>
            <a:ext cx="2652853" cy="1204031"/>
            <a:chOff x="1608353" y="3550785"/>
            <a:chExt cx="2652853" cy="1204031"/>
          </a:xfrm>
        </p:grpSpPr>
        <p:sp>
          <p:nvSpPr>
            <p:cNvPr id="30" name="Google Shape;249;p22"/>
            <p:cNvSpPr/>
            <p:nvPr/>
          </p:nvSpPr>
          <p:spPr>
            <a:xfrm>
              <a:off x="1608353" y="3550785"/>
              <a:ext cx="362369" cy="12040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cap="flat" cmpd="sng">
              <a:solidFill>
                <a:schemeClr val="bg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50;p22"/>
            <p:cNvSpPr/>
            <p:nvPr/>
          </p:nvSpPr>
          <p:spPr>
            <a:xfrm>
              <a:off x="1780459" y="3550785"/>
              <a:ext cx="2480747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en-US" sz="2400" b="1" u="sng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rPr>
                <a:t>ECOSTRESS</a:t>
              </a:r>
              <a:endParaRPr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algn="ctr"/>
              <a:r>
                <a:rPr lang="en-US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Fisher et al. (2020)</a:t>
              </a:r>
            </a:p>
            <a:p>
              <a:pPr lvl="0" algn="ctr"/>
              <a:r>
                <a:rPr lang="en-US" dirty="0"/>
                <a:t>Anderson et al. (2021)</a:t>
              </a:r>
              <a:endParaRPr dirty="0"/>
            </a:p>
          </p:txBody>
        </p:sp>
      </p:grpSp>
      <p:sp>
        <p:nvSpPr>
          <p:cNvPr id="39" name="Google Shape;258;p22"/>
          <p:cNvSpPr txBox="1"/>
          <p:nvPr/>
        </p:nvSpPr>
        <p:spPr>
          <a:xfrm>
            <a:off x="8081827" y="5545938"/>
            <a:ext cx="6495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20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40" name="Google Shape;259;p22"/>
          <p:cNvSpPr/>
          <p:nvPr/>
        </p:nvSpPr>
        <p:spPr>
          <a:xfrm>
            <a:off x="4737232" y="4805350"/>
            <a:ext cx="12402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63;p22"/>
          <p:cNvSpPr/>
          <p:nvPr/>
        </p:nvSpPr>
        <p:spPr>
          <a:xfrm>
            <a:off x="3472709" y="4784879"/>
            <a:ext cx="19305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u="sng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GOES</a:t>
            </a:r>
            <a:endParaRPr sz="2400" b="1" u="sng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Fang et al. (2019)</a:t>
            </a:r>
            <a:endParaRPr dirty="0"/>
          </a:p>
        </p:txBody>
      </p:sp>
      <p:grpSp>
        <p:nvGrpSpPr>
          <p:cNvPr id="45" name="Google Shape;264;p22"/>
          <p:cNvGrpSpPr/>
          <p:nvPr/>
        </p:nvGrpSpPr>
        <p:grpSpPr>
          <a:xfrm>
            <a:off x="971389" y="1406333"/>
            <a:ext cx="1919399" cy="738664"/>
            <a:chOff x="1557130" y="1725647"/>
            <a:chExt cx="1919399" cy="738664"/>
          </a:xfrm>
        </p:grpSpPr>
        <p:sp>
          <p:nvSpPr>
            <p:cNvPr id="46" name="Google Shape;265;p22"/>
            <p:cNvSpPr/>
            <p:nvPr/>
          </p:nvSpPr>
          <p:spPr>
            <a:xfrm>
              <a:off x="1557130" y="1912323"/>
              <a:ext cx="536930" cy="520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>
              <a:solidFill>
                <a:schemeClr val="bg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6;p22"/>
            <p:cNvSpPr/>
            <p:nvPr/>
          </p:nvSpPr>
          <p:spPr>
            <a:xfrm>
              <a:off x="1884686" y="1725647"/>
              <a:ext cx="1591843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en-US" sz="2400" b="1" u="sng" dirty="0">
                  <a:solidFill>
                    <a:srgbClr val="00B0F0"/>
                  </a:solidFill>
                  <a:ea typeface="Calibri"/>
                  <a:cs typeface="Calibri"/>
                  <a:sym typeface="Calibri"/>
                </a:rPr>
                <a:t>Landsat</a:t>
              </a:r>
              <a:endParaRPr lang="en-US" sz="2400" b="1" u="sng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lvl="0" algn="ctr"/>
              <a:r>
                <a:rPr lang="en-US" dirty="0" err="1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Senay</a:t>
              </a:r>
              <a:r>
                <a:rPr lang="en-US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 2018</a:t>
              </a:r>
              <a:endParaRPr dirty="0"/>
            </a:p>
          </p:txBody>
        </p:sp>
      </p:grpSp>
      <p:sp>
        <p:nvSpPr>
          <p:cNvPr id="51" name="Google Shape;270;p22"/>
          <p:cNvSpPr txBox="1"/>
          <p:nvPr/>
        </p:nvSpPr>
        <p:spPr>
          <a:xfrm>
            <a:off x="3155777" y="5545938"/>
            <a:ext cx="6844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2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52" name="Google Shape;271;p22"/>
          <p:cNvSpPr txBox="1"/>
          <p:nvPr/>
        </p:nvSpPr>
        <p:spPr>
          <a:xfrm>
            <a:off x="6369433" y="2068412"/>
            <a:ext cx="5049600" cy="1585009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Font typeface="Arial"/>
              <a:buChar char="•"/>
            </a:pPr>
            <a:r>
              <a:rPr lang="en-US" sz="2300" b="1" dirty="0">
                <a:solidFill>
                  <a:srgbClr val="FF0000"/>
                </a:solidFill>
              </a:rPr>
              <a:t>Trade-off </a:t>
            </a:r>
            <a:r>
              <a:rPr lang="en-US" sz="2300" dirty="0">
                <a:solidFill>
                  <a:schemeClr val="dk1"/>
                </a:solidFill>
              </a:rPr>
              <a:t>between spatial and temporal resolutions</a:t>
            </a:r>
            <a:endParaRPr sz="1300" dirty="0"/>
          </a:p>
          <a:p>
            <a:pPr marL="74295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i="0" u="none" strike="noStrike" cap="none" dirty="0">
                <a:solidFill>
                  <a:schemeClr val="dk1"/>
                </a:solidFill>
              </a:rPr>
              <a:t>Global products are either with low spatial resolution (~5km) or low temporal resolution (&gt;=8d), or both</a:t>
            </a:r>
            <a:endParaRPr sz="1300" dirty="0"/>
          </a:p>
        </p:txBody>
      </p:sp>
      <p:sp>
        <p:nvSpPr>
          <p:cNvPr id="56" name="Rectangle 55"/>
          <p:cNvSpPr/>
          <p:nvPr/>
        </p:nvSpPr>
        <p:spPr>
          <a:xfrm>
            <a:off x="-48023" y="-17571"/>
            <a:ext cx="10460383" cy="107721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Great demand in water monitoring at both high spatial (sub-field) and temporal (hourly) resolutions</a:t>
            </a:r>
          </a:p>
        </p:txBody>
      </p:sp>
      <p:sp>
        <p:nvSpPr>
          <p:cNvPr id="57" name="Google Shape;228;p22"/>
          <p:cNvSpPr/>
          <p:nvPr/>
        </p:nvSpPr>
        <p:spPr>
          <a:xfrm>
            <a:off x="2209641" y="2482312"/>
            <a:ext cx="536930" cy="52085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40;p22"/>
          <p:cNvSpPr/>
          <p:nvPr/>
        </p:nvSpPr>
        <p:spPr>
          <a:xfrm>
            <a:off x="2700983" y="2763605"/>
            <a:ext cx="21793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BESS</a:t>
            </a:r>
            <a:endParaRPr sz="2400" b="1" u="sng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Jiang and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Ryu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(2016)</a:t>
            </a:r>
          </a:p>
        </p:txBody>
      </p:sp>
      <p:sp>
        <p:nvSpPr>
          <p:cNvPr id="59" name="Google Shape;258;p22"/>
          <p:cNvSpPr txBox="1"/>
          <p:nvPr/>
        </p:nvSpPr>
        <p:spPr>
          <a:xfrm>
            <a:off x="10835686" y="5545938"/>
            <a:ext cx="6495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ea typeface="Calibri"/>
                <a:cs typeface="Calibri"/>
                <a:sym typeface="Calibri"/>
              </a:rPr>
              <a:t>50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60" name="Google Shape;228;p22"/>
          <p:cNvSpPr/>
          <p:nvPr/>
        </p:nvSpPr>
        <p:spPr>
          <a:xfrm>
            <a:off x="5981716" y="4188237"/>
            <a:ext cx="536930" cy="52085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40;p22"/>
          <p:cNvSpPr/>
          <p:nvPr/>
        </p:nvSpPr>
        <p:spPr>
          <a:xfrm>
            <a:off x="5335680" y="4715199"/>
            <a:ext cx="21793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GLEAM</a:t>
            </a:r>
            <a:endParaRPr sz="2800" b="1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Miralles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et al. (2011)</a:t>
            </a:r>
          </a:p>
        </p:txBody>
      </p:sp>
      <p:sp>
        <p:nvSpPr>
          <p:cNvPr id="62" name="Google Shape;228;p22"/>
          <p:cNvSpPr/>
          <p:nvPr/>
        </p:nvSpPr>
        <p:spPr>
          <a:xfrm>
            <a:off x="10621441" y="4955643"/>
            <a:ext cx="536930" cy="520858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240;p22"/>
          <p:cNvSpPr/>
          <p:nvPr/>
        </p:nvSpPr>
        <p:spPr>
          <a:xfrm>
            <a:off x="8567314" y="4230907"/>
            <a:ext cx="31428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u="sng" dirty="0" err="1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Upscaled</a:t>
            </a:r>
            <a:r>
              <a:rPr lang="en-US" sz="2400" b="1" u="sng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 FLUXNET ET</a:t>
            </a:r>
            <a:endParaRPr sz="2800" b="1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Bodesheim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et al. (2018)</a:t>
            </a:r>
          </a:p>
        </p:txBody>
      </p:sp>
      <p:sp>
        <p:nvSpPr>
          <p:cNvPr id="65" name="Google Shape;240;p22"/>
          <p:cNvSpPr/>
          <p:nvPr/>
        </p:nvSpPr>
        <p:spPr>
          <a:xfrm>
            <a:off x="2910304" y="2044897"/>
            <a:ext cx="314350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u="sng" dirty="0" err="1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Upscaled</a:t>
            </a:r>
            <a:r>
              <a:rPr lang="en-US" sz="2400" b="1" u="sng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 FLUXNET ET</a:t>
            </a:r>
            <a:endParaRPr sz="2800" b="1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Jung et al. (2011, 2019)</a:t>
            </a:r>
          </a:p>
        </p:txBody>
      </p:sp>
      <p:sp>
        <p:nvSpPr>
          <p:cNvPr id="66" name="Google Shape;237;p22"/>
          <p:cNvSpPr txBox="1"/>
          <p:nvPr/>
        </p:nvSpPr>
        <p:spPr>
          <a:xfrm rot="-5400000">
            <a:off x="386664" y="2624626"/>
            <a:ext cx="5020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omic Sans MS" panose="030F0702030302020204" pitchFamily="66" charset="0"/>
                <a:cs typeface="Calibri"/>
                <a:sym typeface="Calibri"/>
              </a:rPr>
              <a:t>8d</a:t>
            </a:r>
            <a:endParaRPr sz="1600" dirty="0">
              <a:latin typeface="Comic Sans MS" panose="030F0702030302020204" pitchFamily="66" charset="0"/>
            </a:endParaRPr>
          </a:p>
        </p:txBody>
      </p:sp>
      <p:sp>
        <p:nvSpPr>
          <p:cNvPr id="21" name="Google Shape;240;p22"/>
          <p:cNvSpPr/>
          <p:nvPr/>
        </p:nvSpPr>
        <p:spPr>
          <a:xfrm>
            <a:off x="838551" y="2807579"/>
            <a:ext cx="21793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b="1" u="sng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MODIS </a:t>
            </a:r>
            <a:endParaRPr sz="2800" b="1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 et al. (2011)</a:t>
            </a:r>
          </a:p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Running et al. (2017)</a:t>
            </a:r>
          </a:p>
        </p:txBody>
      </p:sp>
      <p:sp>
        <p:nvSpPr>
          <p:cNvPr id="67" name="Google Shape;228;p22"/>
          <p:cNvSpPr/>
          <p:nvPr/>
        </p:nvSpPr>
        <p:spPr>
          <a:xfrm>
            <a:off x="3070214" y="4993114"/>
            <a:ext cx="536930" cy="520858"/>
          </a:xfrm>
          <a:prstGeom prst="ellipse">
            <a:avLst/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AC886C-4ECC-44D8-AE1D-76C57DBD6937}"/>
              </a:ext>
            </a:extLst>
          </p:cNvPr>
          <p:cNvGrpSpPr/>
          <p:nvPr/>
        </p:nvGrpSpPr>
        <p:grpSpPr>
          <a:xfrm>
            <a:off x="3472709" y="1032207"/>
            <a:ext cx="8466058" cy="4330621"/>
            <a:chOff x="3472709" y="1071632"/>
            <a:chExt cx="8466058" cy="4330621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2709" y="1071632"/>
              <a:ext cx="8466058" cy="433062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A0C059-2709-40F8-B100-296197490E71}"/>
                </a:ext>
              </a:extLst>
            </p:cNvPr>
            <p:cNvSpPr txBox="1"/>
            <p:nvPr/>
          </p:nvSpPr>
          <p:spPr>
            <a:xfrm>
              <a:off x="9844966" y="1769033"/>
              <a:ext cx="19814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FF00"/>
                  </a:solidFill>
                </a:rPr>
                <a:t>LST and ET</a:t>
              </a:r>
              <a:endParaRPr lang="en-US" b="1" dirty="0">
                <a:solidFill>
                  <a:srgbClr val="FFFF00"/>
                </a:solidFill>
              </a:endParaRPr>
            </a:p>
            <a:p>
              <a:r>
                <a:rPr lang="en-US" b="1" dirty="0">
                  <a:solidFill>
                    <a:srgbClr val="FFFF00"/>
                  </a:solidFill>
                </a:rPr>
                <a:t>Spatial: 70m</a:t>
              </a:r>
            </a:p>
            <a:p>
              <a:r>
                <a:rPr lang="en-US" b="1" dirty="0">
                  <a:solidFill>
                    <a:srgbClr val="FFFF00"/>
                  </a:solidFill>
                </a:rPr>
                <a:t>Temporal: 1-5 days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A1EE00-5A29-4E46-A656-6FAF2C151D18}"/>
                </a:ext>
              </a:extLst>
            </p:cNvPr>
            <p:cNvSpPr txBox="1"/>
            <p:nvPr/>
          </p:nvSpPr>
          <p:spPr>
            <a:xfrm>
              <a:off x="9783067" y="4902557"/>
              <a:ext cx="192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Fisher et al. (2020)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23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48022" y="-17571"/>
            <a:ext cx="794488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Diurnal sampling characteristics of ECOSTRESS </a:t>
            </a:r>
          </a:p>
        </p:txBody>
      </p:sp>
      <p:sp>
        <p:nvSpPr>
          <p:cNvPr id="12" name="TextBox 11"/>
          <p:cNvSpPr txBox="1"/>
          <p:nvPr/>
        </p:nvSpPr>
        <p:spPr>
          <a:xfrm rot="10800000">
            <a:off x="164804" y="1770516"/>
            <a:ext cx="615553" cy="5804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dirty="0"/>
              <a:t>LST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62" y="0"/>
            <a:ext cx="3869117" cy="2579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48879" y="2546451"/>
            <a:ext cx="4525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</a:t>
            </a:r>
            <a:r>
              <a:rPr lang="en-US" sz="2000" b="1" dirty="0"/>
              <a:t>iurnal Temperature Cycle (DTC) model </a:t>
            </a:r>
            <a:endParaRPr lang="en-US" dirty="0"/>
          </a:p>
          <a:p>
            <a:r>
              <a:rPr lang="en-US" b="1" dirty="0"/>
              <a:t>Time-related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t_ss</a:t>
            </a:r>
            <a:endParaRPr lang="en-US" dirty="0"/>
          </a:p>
          <a:p>
            <a:r>
              <a:rPr lang="en-US" b="1" dirty="0"/>
              <a:t>Temperature-related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95" y="567204"/>
            <a:ext cx="2981325" cy="504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66B1F2-A2EC-4C17-8C0C-DC82391AFFD4}"/>
              </a:ext>
            </a:extLst>
          </p:cNvPr>
          <p:cNvSpPr/>
          <p:nvPr/>
        </p:nvSpPr>
        <p:spPr>
          <a:xfrm>
            <a:off x="2762250" y="652417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184C5-4D99-427A-A278-A8A840D0D76D}"/>
              </a:ext>
            </a:extLst>
          </p:cNvPr>
          <p:cNvSpPr/>
          <p:nvPr/>
        </p:nvSpPr>
        <p:spPr>
          <a:xfrm>
            <a:off x="2667120" y="862223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5030FF-6437-4A1E-AA2A-ADD4A8E919E0}"/>
              </a:ext>
            </a:extLst>
          </p:cNvPr>
          <p:cNvSpPr/>
          <p:nvPr/>
        </p:nvSpPr>
        <p:spPr>
          <a:xfrm>
            <a:off x="943094" y="65959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FCE6F-B283-45F4-8355-48388215DDE4}"/>
              </a:ext>
            </a:extLst>
          </p:cNvPr>
          <p:cNvSpPr/>
          <p:nvPr/>
        </p:nvSpPr>
        <p:spPr>
          <a:xfrm>
            <a:off x="943094" y="82895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8925" y="444094"/>
            <a:ext cx="148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Hu et al. 2020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54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5" grpId="0" animBg="1"/>
      <p:bldP spid="20" grpId="0" animBg="1"/>
      <p:bldP spid="22" grpId="0" animBg="1"/>
      <p:bldP spid="2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48022" y="-17571"/>
            <a:ext cx="794488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Diurnal sampling characteristics of ECOSTRESS </a:t>
            </a:r>
          </a:p>
        </p:txBody>
      </p:sp>
      <p:sp>
        <p:nvSpPr>
          <p:cNvPr id="12" name="TextBox 11"/>
          <p:cNvSpPr txBox="1"/>
          <p:nvPr/>
        </p:nvSpPr>
        <p:spPr>
          <a:xfrm rot="10800000">
            <a:off x="164804" y="1770516"/>
            <a:ext cx="615553" cy="5804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dirty="0"/>
              <a:t>LST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62" y="0"/>
            <a:ext cx="3869117" cy="25794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48879" y="2546451"/>
            <a:ext cx="4525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</a:t>
            </a:r>
            <a:r>
              <a:rPr lang="en-US" sz="2000" b="1" dirty="0"/>
              <a:t>iurnal Temperature Cycle (DTC) model </a:t>
            </a:r>
            <a:endParaRPr lang="en-US" dirty="0"/>
          </a:p>
          <a:p>
            <a:r>
              <a:rPr lang="en-US" b="1" dirty="0"/>
              <a:t>Time-related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t_ss</a:t>
            </a:r>
            <a:endParaRPr lang="en-US" dirty="0"/>
          </a:p>
          <a:p>
            <a:r>
              <a:rPr lang="en-US" b="1" dirty="0"/>
              <a:t>Temperature-related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095" y="567204"/>
            <a:ext cx="2981325" cy="504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66B1F2-A2EC-4C17-8C0C-DC82391AFFD4}"/>
              </a:ext>
            </a:extLst>
          </p:cNvPr>
          <p:cNvSpPr/>
          <p:nvPr/>
        </p:nvSpPr>
        <p:spPr>
          <a:xfrm>
            <a:off x="2762250" y="652417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184C5-4D99-427A-A278-A8A840D0D76D}"/>
              </a:ext>
            </a:extLst>
          </p:cNvPr>
          <p:cNvSpPr/>
          <p:nvPr/>
        </p:nvSpPr>
        <p:spPr>
          <a:xfrm>
            <a:off x="2667120" y="862223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5030FF-6437-4A1E-AA2A-ADD4A8E919E0}"/>
              </a:ext>
            </a:extLst>
          </p:cNvPr>
          <p:cNvSpPr/>
          <p:nvPr/>
        </p:nvSpPr>
        <p:spPr>
          <a:xfrm>
            <a:off x="943094" y="65959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1FCE6F-B283-45F4-8355-48388215DDE4}"/>
              </a:ext>
            </a:extLst>
          </p:cNvPr>
          <p:cNvSpPr/>
          <p:nvPr/>
        </p:nvSpPr>
        <p:spPr>
          <a:xfrm>
            <a:off x="943094" y="82895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8925" y="444094"/>
            <a:ext cx="148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Hu et al. 2020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9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2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22021" y="1861117"/>
                <a:ext cx="5069979" cy="2528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Time-related</a:t>
                </a:r>
                <a:endParaRPr lang="en-US" sz="2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- time when LST reaches </a:t>
                </a:r>
                <a:r>
                  <a:rPr lang="en-US" sz="22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T_max</a:t>
                </a:r>
                <a:r>
                  <a:rPr 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– sunset time</a:t>
                </a:r>
              </a:p>
              <a:p>
                <a:endParaRPr lang="en-US" sz="22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Temp</a:t>
                </a:r>
                <a:r>
                  <a:rPr lang="en-US" altLang="zh-CN" sz="2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erature</a:t>
                </a:r>
                <a:r>
                  <a:rPr lang="en-US" sz="2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-related</a:t>
                </a:r>
                <a:endParaRPr lang="en-US" sz="2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– maximum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𝑠𝑟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– sunrise temperature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021" y="1861117"/>
                <a:ext cx="5069979" cy="2528962"/>
              </a:xfrm>
              <a:prstGeom prst="rect">
                <a:avLst/>
              </a:prstGeom>
              <a:blipFill>
                <a:blip r:embed="rId6"/>
                <a:stretch>
                  <a:fillRect l="-1563" t="-1205" b="-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053"/>
            <a:ext cx="7122021" cy="47480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277"/>
            <a:ext cx="2082800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DTC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3804137" y="-717871"/>
              <a:ext cx="8445134" cy="2068703"/>
            </p:xfrm>
            <a:graphic>
              <a:graphicData uri="http://schemas.openxmlformats.org/drawingml/2006/table">
                <a:tbl>
                  <a:tblPr/>
                  <a:tblGrid>
                    <a:gridCol w="8445134">
                      <a:extLst>
                        <a:ext uri="{9D8B030D-6E8A-4147-A177-3AD203B41FA5}">
                          <a16:colId xmlns:a16="http://schemas.microsoft.com/office/drawing/2014/main" val="215026826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844872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𝐿𝑆𝑇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𝛿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𝑐𝑜𝑠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𝜔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SimSun" panose="02010600030101010101" pitchFamily="2" charset="-122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SimSun" panose="02010600030101010101" pitchFamily="2" charset="-122"/>
                                                  </a:rPr>
                                                  <m:t>𝑚𝑎𝑥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𝛿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𝑇</m:t>
                                    </m:r>
                                  </m:e>
                                </m:d>
                                <m:f>
                                  <m:f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    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17911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1779675"/>
                  </p:ext>
                </p:extLst>
              </p:nvPr>
            </p:nvGraphicFramePr>
            <p:xfrm>
              <a:off x="3804137" y="-717871"/>
              <a:ext cx="8445134" cy="2068703"/>
            </p:xfrm>
            <a:graphic>
              <a:graphicData uri="http://schemas.openxmlformats.org/drawingml/2006/table">
                <a:tbl>
                  <a:tblPr/>
                  <a:tblGrid>
                    <a:gridCol w="8445134">
                      <a:extLst>
                        <a:ext uri="{9D8B030D-6E8A-4147-A177-3AD203B41FA5}">
                          <a16:colId xmlns:a16="http://schemas.microsoft.com/office/drawing/2014/main" val="2150268260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8448727"/>
                      </a:ext>
                    </a:extLst>
                  </a:tr>
                  <a:tr h="11543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0" marR="63500" marT="63500" marB="6350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8"/>
                          <a:stretch>
                            <a:fillRect t="-7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17911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04137" y="-340090"/>
                <a:ext cx="8164483" cy="1025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𝐿𝑆𝑇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𝑐𝑜𝑠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𝜔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                                  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    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137" y="-340090"/>
                <a:ext cx="8164483" cy="1025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49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3349249"/>
            <a:ext cx="6400800" cy="2987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48022" y="-17571"/>
            <a:ext cx="7944884" cy="46166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Diurnal sampling characteristics of ECOSTRESS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" y="652417"/>
            <a:ext cx="6400800" cy="29870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0800000">
            <a:off x="164804" y="1770516"/>
            <a:ext cx="615553" cy="5804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dirty="0"/>
              <a:t>LST</a:t>
            </a:r>
            <a:endParaRPr lang="en-US" sz="28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62" y="0"/>
            <a:ext cx="3869117" cy="25794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648879" y="2546451"/>
            <a:ext cx="45251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</a:t>
            </a:r>
            <a:r>
              <a:rPr lang="en-US" sz="2000" b="1" dirty="0"/>
              <a:t>iurnal Temperature Cycle (DTC) model </a:t>
            </a:r>
            <a:endParaRPr lang="en-US" dirty="0"/>
          </a:p>
          <a:p>
            <a:r>
              <a:rPr lang="en-US" b="1" dirty="0"/>
              <a:t>Time-related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t_ss</a:t>
            </a:r>
            <a:endParaRPr lang="en-US" dirty="0"/>
          </a:p>
          <a:p>
            <a:r>
              <a:rPr lang="en-US" b="1" dirty="0"/>
              <a:t>Temperature-related</a:t>
            </a:r>
            <a:r>
              <a:rPr lang="en-US" dirty="0"/>
              <a:t> parameters: </a:t>
            </a:r>
            <a:r>
              <a:rPr lang="en-US" dirty="0" err="1"/>
              <a:t>T_max</a:t>
            </a:r>
            <a:r>
              <a:rPr lang="en-US" dirty="0"/>
              <a:t>, </a:t>
            </a:r>
            <a:r>
              <a:rPr lang="en-US" dirty="0" err="1"/>
              <a:t>T_sr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095" y="567204"/>
            <a:ext cx="2981325" cy="5048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3430" y="4593891"/>
            <a:ext cx="3118473" cy="18628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3431" y="4134242"/>
            <a:ext cx="1451656" cy="41990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674259" y="3796944"/>
            <a:ext cx="4390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/>
              <a:t>PT-JPL </a:t>
            </a:r>
            <a:r>
              <a:rPr lang="en-US" altLang="zh-CN" sz="2000" b="1" dirty="0"/>
              <a:t>ET </a:t>
            </a:r>
            <a:r>
              <a:rPr lang="da-DK" sz="2000" b="1" dirty="0"/>
              <a:t>model </a:t>
            </a:r>
            <a:r>
              <a:rPr lang="da-DK" dirty="0"/>
              <a:t>(Fisher et al. 2008, 2020)</a:t>
            </a:r>
          </a:p>
        </p:txBody>
      </p:sp>
      <p:sp>
        <p:nvSpPr>
          <p:cNvPr id="39" name="TextBox 38"/>
          <p:cNvSpPr txBox="1"/>
          <p:nvPr/>
        </p:nvSpPr>
        <p:spPr>
          <a:xfrm rot="10800000">
            <a:off x="164804" y="4495474"/>
            <a:ext cx="615553" cy="4417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800" dirty="0"/>
              <a:t>ET</a:t>
            </a:r>
          </a:p>
        </p:txBody>
      </p:sp>
      <p:sp>
        <p:nvSpPr>
          <p:cNvPr id="40" name="Arrow: Down 3">
            <a:extLst>
              <a:ext uri="{FF2B5EF4-FFF2-40B4-BE49-F238E27FC236}">
                <a16:creationId xmlns:a16="http://schemas.microsoft.com/office/drawing/2014/main" id="{BEBA83E0-873B-4320-81AA-AB7D776AB04B}"/>
              </a:ext>
            </a:extLst>
          </p:cNvPr>
          <p:cNvSpPr/>
          <p:nvPr/>
        </p:nvSpPr>
        <p:spPr>
          <a:xfrm>
            <a:off x="3510654" y="3420613"/>
            <a:ext cx="413766" cy="598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66B1F2-A2EC-4C17-8C0C-DC82391AFFD4}"/>
              </a:ext>
            </a:extLst>
          </p:cNvPr>
          <p:cNvSpPr/>
          <p:nvPr/>
        </p:nvSpPr>
        <p:spPr>
          <a:xfrm>
            <a:off x="2762250" y="652417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E184C5-4D99-427A-A278-A8A840D0D76D}"/>
              </a:ext>
            </a:extLst>
          </p:cNvPr>
          <p:cNvSpPr/>
          <p:nvPr/>
        </p:nvSpPr>
        <p:spPr>
          <a:xfrm>
            <a:off x="2667120" y="862223"/>
            <a:ext cx="1257300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5030FF-6437-4A1E-AA2A-ADD4A8E919E0}"/>
              </a:ext>
            </a:extLst>
          </p:cNvPr>
          <p:cNvSpPr/>
          <p:nvPr/>
        </p:nvSpPr>
        <p:spPr>
          <a:xfrm>
            <a:off x="943094" y="65959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1FCE6F-B283-45F4-8355-48388215DDE4}"/>
              </a:ext>
            </a:extLst>
          </p:cNvPr>
          <p:cNvSpPr/>
          <p:nvPr/>
        </p:nvSpPr>
        <p:spPr>
          <a:xfrm>
            <a:off x="943094" y="828956"/>
            <a:ext cx="1819155" cy="195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088925" y="444094"/>
            <a:ext cx="148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Hu et al.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A3040-B45F-4AC5-5A03-27D20516527B}"/>
              </a:ext>
            </a:extLst>
          </p:cNvPr>
          <p:cNvSpPr txBox="1"/>
          <p:nvPr/>
        </p:nvSpPr>
        <p:spPr>
          <a:xfrm>
            <a:off x="3859383" y="553057"/>
            <a:ext cx="1309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802FE"/>
                </a:solidFill>
              </a:rPr>
              <a:t>(Hourly, 2km)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9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CA34F-DB31-2456-5564-F8535EDFA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1" y="651415"/>
            <a:ext cx="10451719" cy="57614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277"/>
            <a:ext cx="3305908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PT-JPL ET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64" y="767928"/>
            <a:ext cx="2817981" cy="16833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564" y="117208"/>
            <a:ext cx="1947207" cy="563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22297" y="191269"/>
            <a:ext cx="349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Priestley and Taylor (1972)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8262" y="5664612"/>
            <a:ext cx="308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Fisher et al. 2008, 2020</a:t>
            </a:r>
          </a:p>
        </p:txBody>
      </p:sp>
    </p:spTree>
    <p:extLst>
      <p:ext uri="{BB962C8B-B14F-4D97-AF65-F5344CB8AC3E}">
        <p14:creationId xmlns:p14="http://schemas.microsoft.com/office/powerpoint/2010/main" val="137006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7CB35182-1ED4-7132-22C4-1E2A2B17DC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7"/>
          <a:stretch/>
        </p:blipFill>
        <p:spPr>
          <a:xfrm>
            <a:off x="5553955" y="931370"/>
            <a:ext cx="5193950" cy="3154744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5C732A4-512D-5330-26FE-42C62EC4F9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5"/>
          <a:stretch/>
        </p:blipFill>
        <p:spPr>
          <a:xfrm>
            <a:off x="372493" y="931370"/>
            <a:ext cx="5090156" cy="31547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48022" y="-17571"/>
            <a:ext cx="2878308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Study domain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48022" y="4490293"/>
            <a:ext cx="2766876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Time periods </a:t>
            </a: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279264" y="5188277"/>
            <a:ext cx="5331222" cy="166664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Three</a:t>
            </a:r>
            <a:r>
              <a:rPr lang="en-US" sz="2400" b="1" dirty="0"/>
              <a:t> </a:t>
            </a:r>
            <a:r>
              <a:rPr lang="en-US" sz="2400" dirty="0"/>
              <a:t>distinct </a:t>
            </a:r>
            <a:r>
              <a:rPr lang="en-US" sz="2400" dirty="0" err="1"/>
              <a:t>phenological</a:t>
            </a:r>
            <a:r>
              <a:rPr lang="en-US" sz="2400" dirty="0"/>
              <a:t> stages:</a:t>
            </a:r>
          </a:p>
          <a:p>
            <a:pPr lvl="1"/>
            <a:r>
              <a:rPr lang="en-US" sz="2400" b="1" dirty="0"/>
              <a:t>Peak</a:t>
            </a:r>
            <a:r>
              <a:rPr lang="en-US" sz="2400" dirty="0"/>
              <a:t>: Aug 4-14, 2018</a:t>
            </a:r>
          </a:p>
          <a:p>
            <a:pPr lvl="1"/>
            <a:r>
              <a:rPr lang="en-US" sz="2400" b="1" dirty="0"/>
              <a:t>Green up</a:t>
            </a:r>
            <a:r>
              <a:rPr lang="en-US" sz="2400" dirty="0"/>
              <a:t>: Apr 7-17, 2020</a:t>
            </a:r>
          </a:p>
          <a:p>
            <a:pPr lvl="1"/>
            <a:r>
              <a:rPr lang="en-US" sz="2400" b="1" dirty="0"/>
              <a:t>Senescence</a:t>
            </a:r>
            <a:r>
              <a:rPr lang="en-US" sz="2400" dirty="0"/>
              <a:t>: Sept 26 - Oct 5, 2020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D8E83-580B-A334-258B-2ABBD6D40845}"/>
              </a:ext>
            </a:extLst>
          </p:cNvPr>
          <p:cNvSpPr txBox="1"/>
          <p:nvPr/>
        </p:nvSpPr>
        <p:spPr>
          <a:xfrm>
            <a:off x="468481" y="3843962"/>
            <a:ext cx="5154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US-Seg (34.3623, -106.7020), </a:t>
            </a:r>
            <a:r>
              <a:rPr lang="en-US" altLang="zh-CN" dirty="0" err="1"/>
              <a:t>Sevilleta</a:t>
            </a:r>
            <a:r>
              <a:rPr lang="en-US" altLang="zh-CN" dirty="0"/>
              <a:t> grassland, NM; PI: Marcy Litvak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E3394-982C-85A7-AF38-68CB5396F4F1}"/>
              </a:ext>
            </a:extLst>
          </p:cNvPr>
          <p:cNvSpPr txBox="1"/>
          <p:nvPr/>
        </p:nvSpPr>
        <p:spPr>
          <a:xfrm>
            <a:off x="5783551" y="3843962"/>
            <a:ext cx="6293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US-ARM (36.6058, -97.4888), Southern Great Plains – Lamont, OK; PI: Sebastien </a:t>
            </a:r>
            <a:r>
              <a:rPr lang="en-US" altLang="zh-CN" dirty="0" err="1"/>
              <a:t>Biraud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CCAF1-4DF6-F86D-696F-903DD5D4F044}"/>
              </a:ext>
            </a:extLst>
          </p:cNvPr>
          <p:cNvSpPr txBox="1"/>
          <p:nvPr/>
        </p:nvSpPr>
        <p:spPr>
          <a:xfrm>
            <a:off x="1391132" y="593031"/>
            <a:ext cx="2335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Homogeneous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FD3E7C-156A-CCD7-1550-56C8BE726C1C}"/>
              </a:ext>
            </a:extLst>
          </p:cNvPr>
          <p:cNvSpPr txBox="1"/>
          <p:nvPr/>
        </p:nvSpPr>
        <p:spPr>
          <a:xfrm>
            <a:off x="6179325" y="593031"/>
            <a:ext cx="2537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Heterogeneous 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D9684A-CA05-0515-0B8B-824B402454A1}"/>
              </a:ext>
            </a:extLst>
          </p:cNvPr>
          <p:cNvSpPr txBox="1"/>
          <p:nvPr/>
        </p:nvSpPr>
        <p:spPr>
          <a:xfrm>
            <a:off x="5623101" y="5464965"/>
            <a:ext cx="6187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Planting</a:t>
            </a:r>
            <a:r>
              <a:rPr lang="en-US" sz="2400" dirty="0"/>
              <a:t>: Jun 15-19,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38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/>
      <p:bldP spid="10" grpId="0"/>
      <p:bldP spid="14" grpId="0"/>
      <p:bldP spid="20" grpId="0"/>
      <p:bldP spid="2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AFE8-0E80-459C-9216-07C42DA8C58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513" y="0"/>
            <a:ext cx="2182685" cy="52322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Validation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3542" y="772992"/>
            <a:ext cx="5701727" cy="798521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 Validation with </a:t>
            </a:r>
            <a:r>
              <a:rPr lang="en-US" sz="2400" b="1" dirty="0"/>
              <a:t>ECOSTRESS observations</a:t>
            </a:r>
            <a:r>
              <a:rPr lang="en-US" sz="2400" dirty="0"/>
              <a:t> using leave-one-out cross validation approach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5745269" y="772992"/>
            <a:ext cx="5331222" cy="143268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sz="2600" dirty="0"/>
              <a:t> Validation with independent</a:t>
            </a:r>
            <a:r>
              <a:rPr lang="en-US" sz="2600" b="1" dirty="0"/>
              <a:t> flux tower measurements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513" y="5325771"/>
            <a:ext cx="5692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Best mimic the actual scenario of filling the diurnal gaps with sporadic samplings of native ECOSTRESS observations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74" y="1973321"/>
            <a:ext cx="2618104" cy="3352450"/>
          </a:xfrm>
          <a:prstGeom prst="rect">
            <a:avLst/>
          </a:prstGeom>
        </p:spPr>
      </p:pic>
      <p:pic>
        <p:nvPicPr>
          <p:cNvPr id="1026" name="Picture 2" descr="Tumbleweeds besiege tower at US-Seg 11/26/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905" y="1571513"/>
            <a:ext cx="1856450" cy="24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7FC902-1762-D642-6BA0-86A57976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620" y="437327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C52B5-5B21-E79B-F560-640865D35E70}"/>
              </a:ext>
            </a:extLst>
          </p:cNvPr>
          <p:cNvSpPr txBox="1"/>
          <p:nvPr/>
        </p:nvSpPr>
        <p:spPr>
          <a:xfrm>
            <a:off x="6043797" y="1803873"/>
            <a:ext cx="47341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US-Seg </a:t>
            </a:r>
          </a:p>
          <a:p>
            <a:r>
              <a:rPr lang="en-US" altLang="zh-CN" dirty="0"/>
              <a:t>34.3623, -106.7020</a:t>
            </a:r>
          </a:p>
          <a:p>
            <a:r>
              <a:rPr lang="en-US" altLang="zh-CN" dirty="0" err="1"/>
              <a:t>Sevilleta</a:t>
            </a:r>
            <a:r>
              <a:rPr lang="en-US" altLang="zh-CN" dirty="0"/>
              <a:t> grassland</a:t>
            </a:r>
          </a:p>
          <a:p>
            <a:r>
              <a:rPr lang="en-US" altLang="zh-CN" dirty="0"/>
              <a:t>New Mexico</a:t>
            </a:r>
          </a:p>
          <a:p>
            <a:r>
              <a:rPr lang="en-US" altLang="zh-CN" dirty="0"/>
              <a:t>Vegetation type: Grassland</a:t>
            </a:r>
          </a:p>
          <a:p>
            <a:r>
              <a:rPr lang="en-US" altLang="zh-CN" dirty="0"/>
              <a:t>PI: Marcy Litvak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9CF23-3068-7966-D127-27BF4D785B74}"/>
              </a:ext>
            </a:extLst>
          </p:cNvPr>
          <p:cNvSpPr txBox="1"/>
          <p:nvPr/>
        </p:nvSpPr>
        <p:spPr>
          <a:xfrm>
            <a:off x="6043797" y="4389095"/>
            <a:ext cx="58661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US-ARM</a:t>
            </a:r>
          </a:p>
          <a:p>
            <a:r>
              <a:rPr lang="en-US" altLang="zh-CN" dirty="0"/>
              <a:t>36.6058, -97.4888</a:t>
            </a:r>
          </a:p>
          <a:p>
            <a:r>
              <a:rPr lang="en-US" altLang="zh-CN" dirty="0"/>
              <a:t>Southern Great Plains – Lamont</a:t>
            </a:r>
          </a:p>
          <a:p>
            <a:r>
              <a:rPr lang="en-US" altLang="zh-CN" dirty="0"/>
              <a:t>Oklahoma</a:t>
            </a:r>
          </a:p>
          <a:p>
            <a:r>
              <a:rPr lang="en-US" altLang="zh-CN" dirty="0"/>
              <a:t>Vegetation type: Cropland</a:t>
            </a:r>
          </a:p>
          <a:p>
            <a:r>
              <a:rPr lang="en-US" altLang="zh-CN" dirty="0"/>
              <a:t>PI: Sebastien </a:t>
            </a:r>
            <a:r>
              <a:rPr lang="en-US" altLang="zh-CN" dirty="0" err="1"/>
              <a:t>Biraud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54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  <p:bldP spid="18" grpId="0"/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16.3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1.5|2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1.5|2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7.2|11.9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9.3|2.2|7.8|9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9.3|2.2|7.8|9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6.7|36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1095</Words>
  <Application>Microsoft Office PowerPoint</Application>
  <PresentationFormat>Widescreen</PresentationFormat>
  <Paragraphs>170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Jiaming Wen</dc:creator>
  <cp:lastModifiedBy>Jiaming Wen</cp:lastModifiedBy>
  <cp:revision>49</cp:revision>
  <dcterms:created xsi:type="dcterms:W3CDTF">2022-11-07T03:24:04Z</dcterms:created>
  <dcterms:modified xsi:type="dcterms:W3CDTF">2022-11-07T20:17:02Z</dcterms:modified>
</cp:coreProperties>
</file>